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58" r:id="rId3"/>
    <p:sldId id="260" r:id="rId4"/>
    <p:sldId id="267" r:id="rId5"/>
    <p:sldId id="261" r:id="rId6"/>
    <p:sldId id="265" r:id="rId7"/>
    <p:sldId id="263" r:id="rId8"/>
    <p:sldId id="266" r:id="rId9"/>
    <p:sldId id="264"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0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FADC17-8D0E-4389-AD9A-B0F06B6924CE}" type="datetimeFigureOut">
              <a:rPr lang="en-US" smtClean="0"/>
              <a:t>6/13/2017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534EF9-B9F2-4FBF-9267-F366174376B2}" type="slidenum">
              <a:rPr lang="en-US" smtClean="0"/>
              <a:t>‹#›</a:t>
            </a:fld>
            <a:endParaRPr lang="en-US"/>
          </a:p>
        </p:txBody>
      </p:sp>
    </p:spTree>
    <p:extLst>
      <p:ext uri="{BB962C8B-B14F-4D97-AF65-F5344CB8AC3E}">
        <p14:creationId xmlns:p14="http://schemas.microsoft.com/office/powerpoint/2010/main" val="1566915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Thank you for your time and I look forward to meeting up with you again in Step 2!</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560933D2-386B-4322-86CC-8D4EC42F88ED}" type="slidenum">
              <a:rPr lang="en-US" altLang="en-US" smtClean="0"/>
              <a:pPr fontAlgn="base">
                <a:spcBef>
                  <a:spcPct val="0"/>
                </a:spcBef>
                <a:spcAft>
                  <a:spcPct val="0"/>
                </a:spcAft>
              </a:pPr>
              <a:t>10</a:t>
            </a:fld>
            <a:endParaRPr lang="en-US" altLang="en-US" smtClean="0"/>
          </a:p>
        </p:txBody>
      </p:sp>
    </p:spTree>
    <p:extLst>
      <p:ext uri="{BB962C8B-B14F-4D97-AF65-F5344CB8AC3E}">
        <p14:creationId xmlns:p14="http://schemas.microsoft.com/office/powerpoint/2010/main" val="735513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078442" y="1449147"/>
            <a:ext cx="10035117"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078442" y="5280847"/>
            <a:ext cx="10035117"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0D633C-1985-4101-8689-31F781C50FBA}" type="datetime1">
              <a:rPr lang="en-US" smtClean="0">
                <a:solidFill>
                  <a:prstClr val="white"/>
                </a:solidFill>
              </a:rPr>
              <a:pPr/>
              <a:t>6/13/2017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E23C62A-7EBB-418F-BB6B-B43649612FCF}"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325960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3151" y="4800600"/>
            <a:ext cx="10035116"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1073151" y="5367338"/>
            <a:ext cx="1003511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60FF79C-7A5B-4934-99E9-3A8E05FC1FCF}" type="datetime1">
              <a:rPr lang="en-US" smtClean="0">
                <a:solidFill>
                  <a:prstClr val="white"/>
                </a:solidFill>
              </a:rPr>
              <a:pPr/>
              <a:t>6/13/2017</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7E23C62A-7EBB-418F-BB6B-B43649612FCF}"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508141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46809" y="1338479"/>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097" y="1495525"/>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68302" y="4700703"/>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198512" y="1338479"/>
            <a:ext cx="4403088" cy="4075464"/>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1E5B5C1B-8522-4A2F-A406-219BF354C877}" type="datetime1">
              <a:rPr lang="en-US" smtClean="0">
                <a:solidFill>
                  <a:prstClr val="white"/>
                </a:solidFill>
              </a:rPr>
              <a:pPr/>
              <a:t>6/13/2017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E23C62A-7EBB-418F-BB6B-B43649612FCF}"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409340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5267" y="2286000"/>
            <a:ext cx="4895851" cy="2300288"/>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E9487225-6B3B-4DE5-9E13-1ECD98723BE4}" type="datetime1">
              <a:rPr lang="en-US" smtClean="0">
                <a:solidFill>
                  <a:prstClr val="white"/>
                </a:solidFill>
              </a:rPr>
              <a:pPr/>
              <a:t>6/13/2017</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7E23C62A-7EBB-418F-BB6B-B43649612FCF}"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013234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DA9BA4-98AB-454B-A7F3-9F1848C92FA1}" type="datetime1">
              <a:rPr lang="en-US" smtClean="0">
                <a:solidFill>
                  <a:prstClr val="white"/>
                </a:solidFill>
              </a:rPr>
              <a:pPr/>
              <a:t>6/13/2017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E23C62A-7EBB-418F-BB6B-B43649612FCF}"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684470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6978651" y="0"/>
            <a:ext cx="5213349"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8183540" y="586171"/>
            <a:ext cx="2269067"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73150" y="446089"/>
            <a:ext cx="6596501"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8C4C8C-AE7C-4161-9915-74B4D5EEDB0A}" type="datetime1">
              <a:rPr lang="en-US" smtClean="0">
                <a:solidFill>
                  <a:prstClr val="white"/>
                </a:solidFill>
              </a:rPr>
              <a:pPr/>
              <a:t>6/13/2017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E23C62A-7EBB-418F-BB6B-B43649612FCF}"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837421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079997" y="2222287"/>
            <a:ext cx="10032004" cy="36365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EF23C1-A69D-4E67-94CD-6A54B9826B1F}" type="datetime1">
              <a:rPr lang="en-US" smtClean="0">
                <a:solidFill>
                  <a:prstClr val="white"/>
                </a:solidFill>
              </a:rPr>
              <a:pPr/>
              <a:t>6/13/2017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E23C62A-7EBB-418F-BB6B-B43649612FCF}"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730557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2951396"/>
            <a:ext cx="10035116"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1073151" y="5281201"/>
            <a:ext cx="10035116"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9EC6A5-AE92-40BE-B484-EA20C1C257EE}" type="datetime1">
              <a:rPr lang="en-US" smtClean="0">
                <a:solidFill>
                  <a:prstClr val="white"/>
                </a:solidFill>
              </a:rPr>
              <a:pPr/>
              <a:t>6/13/2017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E23C62A-7EBB-418F-BB6B-B43649612FCF}"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113608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79995" y="2222288"/>
            <a:ext cx="4894297"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707" y="2222288"/>
            <a:ext cx="489429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8C24E9-6BF6-44A6-8EF3-1733A06DE363}" type="datetime1">
              <a:rPr lang="en-US" smtClean="0">
                <a:solidFill>
                  <a:prstClr val="white"/>
                </a:solidFill>
              </a:rPr>
              <a:pPr/>
              <a:t>6/13/2017</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7E23C62A-7EBB-418F-BB6B-B43649612FCF}"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881682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79995" y="2174875"/>
            <a:ext cx="489429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79996" y="2751138"/>
            <a:ext cx="4916521"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707" y="2174875"/>
            <a:ext cx="489429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7" y="2751138"/>
            <a:ext cx="489429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823590-9E8F-4386-9B67-C97DE7866B14}" type="datetime1">
              <a:rPr lang="en-US" smtClean="0">
                <a:solidFill>
                  <a:prstClr val="white"/>
                </a:solidFill>
              </a:rPr>
              <a:pPr/>
              <a:t>6/13/2017</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7E23C62A-7EBB-418F-BB6B-B43649612FCF}"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751376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94E97D-5CC4-4CE3-B19F-3B17FB2F4CA0}" type="datetime1">
              <a:rPr lang="en-US" smtClean="0">
                <a:solidFill>
                  <a:prstClr val="white"/>
                </a:solidFill>
              </a:rPr>
              <a:pPr/>
              <a:t>6/13/2017</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7E23C62A-7EBB-418F-BB6B-B43649612FCF}"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361950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74B3E5-E398-4CEF-B41D-502D0908DE46}" type="datetime1">
              <a:rPr lang="en-US" smtClean="0">
                <a:solidFill>
                  <a:prstClr val="white"/>
                </a:solidFill>
              </a:rPr>
              <a:pPr/>
              <a:t>6/13/2017</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7E23C62A-7EBB-418F-BB6B-B43649612FCF}"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725914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ACC14E9-BA5B-4335-8CF1-1EB780A74649}" type="datetime1">
              <a:rPr lang="en-US" smtClean="0">
                <a:solidFill>
                  <a:prstClr val="white"/>
                </a:solidFill>
              </a:rPr>
              <a:pPr/>
              <a:t>6/13/2017</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7E23C62A-7EBB-418F-BB6B-B43649612FCF}"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985021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9995" y="727522"/>
            <a:ext cx="4668731"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1079995" y="2344684"/>
            <a:ext cx="4668731"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F073CC10-A02E-42BB-8F65-471605E9DF71}" type="datetime1">
              <a:rPr lang="en-US" smtClean="0">
                <a:solidFill>
                  <a:prstClr val="white"/>
                </a:solidFill>
              </a:rPr>
              <a:pPr/>
              <a:t>6/13/2017</a:t>
            </a:fld>
            <a:endParaRPr lang="en-US">
              <a:solidFill>
                <a:prstClr val="white"/>
              </a:solidFill>
            </a:endParaRPr>
          </a:p>
        </p:txBody>
      </p:sp>
      <p:sp>
        <p:nvSpPr>
          <p:cNvPr id="6" name="Footer Placeholder 5"/>
          <p:cNvSpPr>
            <a:spLocks noGrp="1"/>
          </p:cNvSpPr>
          <p:nvPr>
            <p:ph type="ftr" sz="quarter" idx="11"/>
          </p:nvPr>
        </p:nvSpPr>
        <p:spPr>
          <a:xfrm>
            <a:off x="590396" y="6041362"/>
            <a:ext cx="3295413" cy="365125"/>
          </a:xfr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4862689" y="5915888"/>
            <a:ext cx="1062155" cy="490599"/>
          </a:xfrm>
        </p:spPr>
        <p:txBody>
          <a:bodyPr/>
          <a:lstStyle/>
          <a:p>
            <a:fld id="{7E23C62A-7EBB-418F-BB6B-B43649612FCF}"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49379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9997" y="447188"/>
            <a:ext cx="10032004"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1079997" y="2184401"/>
            <a:ext cx="10032004"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90396" y="6041362"/>
            <a:ext cx="8386043" cy="365125"/>
          </a:xfrm>
          <a:prstGeom prst="rect">
            <a:avLst/>
          </a:prstGeom>
        </p:spPr>
        <p:txBody>
          <a:bodyPr vert="horz" lIns="91440" tIns="45720" rIns="91440" bIns="45720" rtlCol="0" anchor="b"/>
          <a:lstStyle>
            <a:lvl1pPr algn="l">
              <a:defRPr sz="900">
                <a:solidFill>
                  <a:schemeClr val="tx1"/>
                </a:solidFill>
              </a:defRPr>
            </a:lvl1pPr>
          </a:lstStyle>
          <a:p>
            <a:pPr defTabSz="457200"/>
            <a:endParaRPr lang="en-US">
              <a:solidFill>
                <a:prstClr val="white"/>
              </a:solidFill>
            </a:endParaRPr>
          </a:p>
        </p:txBody>
      </p:sp>
      <p:sp>
        <p:nvSpPr>
          <p:cNvPr id="4" name="Date Placeholder 3"/>
          <p:cNvSpPr>
            <a:spLocks noGrp="1"/>
          </p:cNvSpPr>
          <p:nvPr>
            <p:ph type="dt" sz="half" idx="2"/>
          </p:nvPr>
        </p:nvSpPr>
        <p:spPr>
          <a:xfrm>
            <a:off x="9215230" y="6041362"/>
            <a:ext cx="1324215" cy="365125"/>
          </a:xfrm>
          <a:prstGeom prst="rect">
            <a:avLst/>
          </a:prstGeom>
        </p:spPr>
        <p:txBody>
          <a:bodyPr vert="horz" lIns="91440" tIns="45720" rIns="91440" bIns="45720" rtlCol="0" anchor="b"/>
          <a:lstStyle>
            <a:lvl1pPr algn="r">
              <a:defRPr sz="900">
                <a:solidFill>
                  <a:schemeClr val="tx1"/>
                </a:solidFill>
              </a:defRPr>
            </a:lvl1pPr>
          </a:lstStyle>
          <a:p>
            <a:pPr defTabSz="457200"/>
            <a:fld id="{3A0A410C-EEA1-4275-A3FA-366E0408C3DF}" type="datetime1">
              <a:rPr lang="en-US" smtClean="0">
                <a:solidFill>
                  <a:prstClr val="white"/>
                </a:solidFill>
              </a:rPr>
              <a:pPr defTabSz="457200"/>
              <a:t>6/13/2017</a:t>
            </a:fld>
            <a:endParaRPr lang="en-US">
              <a:solidFill>
                <a:prstClr val="white"/>
              </a:solidFill>
            </a:endParaRPr>
          </a:p>
        </p:txBody>
      </p:sp>
      <p:sp>
        <p:nvSpPr>
          <p:cNvPr id="6" name="Slide Number Placeholder 5"/>
          <p:cNvSpPr>
            <a:spLocks noGrp="1"/>
          </p:cNvSpPr>
          <p:nvPr>
            <p:ph type="sldNum" sz="quarter" idx="4"/>
          </p:nvPr>
        </p:nvSpPr>
        <p:spPr>
          <a:xfrm>
            <a:off x="10539445" y="5915888"/>
            <a:ext cx="1062155" cy="490599"/>
          </a:xfrm>
          <a:prstGeom prst="rect">
            <a:avLst/>
          </a:prstGeom>
        </p:spPr>
        <p:txBody>
          <a:bodyPr vert="horz" lIns="91440" tIns="45720" rIns="91440" bIns="10800" rtlCol="0" anchor="b"/>
          <a:lstStyle>
            <a:lvl1pPr algn="r">
              <a:defRPr sz="2000">
                <a:solidFill>
                  <a:schemeClr val="accent1"/>
                </a:solidFill>
              </a:defRPr>
            </a:lvl1pPr>
          </a:lstStyle>
          <a:p>
            <a:pPr defTabSz="457200"/>
            <a:fld id="{7E23C62A-7EBB-418F-BB6B-B43649612FCF}" type="slidenum">
              <a:rPr lang="en-US" smtClean="0">
                <a:solidFill>
                  <a:srgbClr val="00C6BB"/>
                </a:solidFill>
              </a:rPr>
              <a:pPr defTabSz="457200"/>
              <a:t>‹#›</a:t>
            </a:fld>
            <a:endParaRPr lang="en-US">
              <a:solidFill>
                <a:srgbClr val="00C6BB"/>
              </a:solidFill>
            </a:endParaRPr>
          </a:p>
        </p:txBody>
      </p:sp>
    </p:spTree>
    <p:extLst>
      <p:ext uri="{BB962C8B-B14F-4D97-AF65-F5344CB8AC3E}">
        <p14:creationId xmlns:p14="http://schemas.microsoft.com/office/powerpoint/2010/main" val="272247776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nmengaged.com/resources-toolkit/"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3845" y="952446"/>
            <a:ext cx="10938155" cy="2971051"/>
          </a:xfrm>
        </p:spPr>
        <p:txBody>
          <a:bodyPr/>
          <a:lstStyle/>
          <a:p>
            <a:r>
              <a:rPr lang="en-US" dirty="0" smtClean="0"/>
              <a:t>Speaking Up for Every Child</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1" y="5893795"/>
            <a:ext cx="779465" cy="539025"/>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5638800" y="6019800"/>
            <a:ext cx="2832918" cy="28701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4004"/>
            <a:ext cx="12192000" cy="2283968"/>
          </a:xfrm>
          <a:prstGeom prst="rect">
            <a:avLst/>
          </a:prstGeom>
        </p:spPr>
      </p:pic>
      <p:pic>
        <p:nvPicPr>
          <p:cNvPr id="6"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31266" y="5399773"/>
            <a:ext cx="1019062" cy="118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761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chemeClr val="accent1"/>
              </a:buClr>
              <a:buFont typeface="Wingdings 2" panose="05020102010507070707" pitchFamily="18" charset="2"/>
              <a:buChar char=""/>
              <a:defRPr>
                <a:solidFill>
                  <a:schemeClr val="tx1"/>
                </a:solidFill>
                <a:latin typeface="Century Gothic" panose="020B0502020202020204" pitchFamily="34" charset="0"/>
              </a:defRPr>
            </a:lvl1pPr>
            <a:lvl2pPr marL="742950" indent="-285750">
              <a:spcBef>
                <a:spcPct val="20000"/>
              </a:spcBef>
              <a:spcAft>
                <a:spcPts val="600"/>
              </a:spcAft>
              <a:buClr>
                <a:schemeClr val="accent1"/>
              </a:buClr>
              <a:buFont typeface="Wingdings 2" panose="05020102010507070707" pitchFamily="18" charset="2"/>
              <a:buChar char=""/>
              <a:defRPr sz="1600">
                <a:solidFill>
                  <a:schemeClr val="tx1"/>
                </a:solidFill>
                <a:latin typeface="Century Gothic" panose="020B0502020202020204" pitchFamily="34" charset="0"/>
              </a:defRPr>
            </a:lvl2pPr>
            <a:lvl3pPr marL="1143000" indent="-228600">
              <a:spcBef>
                <a:spcPct val="20000"/>
              </a:spcBef>
              <a:spcAft>
                <a:spcPts val="600"/>
              </a:spcAft>
              <a:buClr>
                <a:schemeClr val="accent1"/>
              </a:buClr>
              <a:buFont typeface="Wingdings 2" panose="05020102010507070707" pitchFamily="18" charset="2"/>
              <a:buChar char=""/>
              <a:defRPr sz="1400">
                <a:solidFill>
                  <a:schemeClr val="tx1"/>
                </a:solidFill>
                <a:latin typeface="Century Gothic" panose="020B0502020202020204" pitchFamily="34" charset="0"/>
              </a:defRPr>
            </a:lvl3pPr>
            <a:lvl4pPr marL="1600200" indent="-22860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4pPr>
            <a:lvl5pPr marL="2057400" indent="-22860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5pPr>
            <a:lvl6pPr marL="2514600" indent="-228600" eaLnBrk="0" fontAlgn="base" hangingPunct="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6pPr>
            <a:lvl7pPr marL="2971800" indent="-228600" eaLnBrk="0" fontAlgn="base" hangingPunct="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7pPr>
            <a:lvl8pPr marL="3429000" indent="-228600" eaLnBrk="0" fontAlgn="base" hangingPunct="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8pPr>
            <a:lvl9pPr marL="3886200" indent="-228600" eaLnBrk="0" fontAlgn="base" hangingPunct="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9pPr>
          </a:lstStyle>
          <a:p>
            <a:pPr fontAlgn="base">
              <a:spcBef>
                <a:spcPct val="0"/>
              </a:spcBef>
              <a:spcAft>
                <a:spcPct val="0"/>
              </a:spcAft>
              <a:buClrTx/>
              <a:buFontTx/>
              <a:buNone/>
            </a:pPr>
            <a:fld id="{A0DC602C-C760-43D2-B53B-89120A278A86}" type="slidenum">
              <a:rPr lang="en-US" altLang="en-US" smtClean="0">
                <a:solidFill>
                  <a:srgbClr val="00C6BB"/>
                </a:solidFill>
              </a:rPr>
              <a:pPr fontAlgn="base">
                <a:spcBef>
                  <a:spcPct val="0"/>
                </a:spcBef>
                <a:spcAft>
                  <a:spcPct val="0"/>
                </a:spcAft>
                <a:buClrTx/>
                <a:buFontTx/>
                <a:buNone/>
              </a:pPr>
              <a:t>10</a:t>
            </a:fld>
            <a:endParaRPr lang="en-US" altLang="en-US" smtClean="0">
              <a:solidFill>
                <a:srgbClr val="00C6BB"/>
              </a:solidFill>
            </a:endParaRPr>
          </a:p>
        </p:txBody>
      </p:sp>
      <p:sp>
        <p:nvSpPr>
          <p:cNvPr id="37891" name="TextBox 1"/>
          <p:cNvSpPr txBox="1">
            <a:spLocks noChangeArrowheads="1"/>
          </p:cNvSpPr>
          <p:nvPr/>
        </p:nvSpPr>
        <p:spPr bwMode="auto">
          <a:xfrm>
            <a:off x="1651000" y="6223000"/>
            <a:ext cx="88884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accent1"/>
              </a:buClr>
              <a:buFont typeface="Wingdings 2" panose="05020102010507070707" pitchFamily="18" charset="2"/>
              <a:buChar char=""/>
              <a:defRPr>
                <a:solidFill>
                  <a:schemeClr val="tx1"/>
                </a:solidFill>
                <a:latin typeface="Century Gothic" panose="020B0502020202020204" pitchFamily="34" charset="0"/>
              </a:defRPr>
            </a:lvl1pPr>
            <a:lvl2pPr marL="742950" indent="-285750">
              <a:spcBef>
                <a:spcPct val="20000"/>
              </a:spcBef>
              <a:spcAft>
                <a:spcPts val="600"/>
              </a:spcAft>
              <a:buClr>
                <a:schemeClr val="accent1"/>
              </a:buClr>
              <a:buFont typeface="Wingdings 2" panose="05020102010507070707" pitchFamily="18" charset="2"/>
              <a:buChar char=""/>
              <a:defRPr sz="1600">
                <a:solidFill>
                  <a:schemeClr val="tx1"/>
                </a:solidFill>
                <a:latin typeface="Century Gothic" panose="020B0502020202020204" pitchFamily="34" charset="0"/>
              </a:defRPr>
            </a:lvl2pPr>
            <a:lvl3pPr marL="1143000" indent="-228600">
              <a:spcBef>
                <a:spcPct val="20000"/>
              </a:spcBef>
              <a:spcAft>
                <a:spcPts val="600"/>
              </a:spcAft>
              <a:buClr>
                <a:schemeClr val="accent1"/>
              </a:buClr>
              <a:buFont typeface="Wingdings 2" panose="05020102010507070707" pitchFamily="18" charset="2"/>
              <a:buChar char=""/>
              <a:defRPr sz="1400">
                <a:solidFill>
                  <a:schemeClr val="tx1"/>
                </a:solidFill>
                <a:latin typeface="Century Gothic" panose="020B0502020202020204" pitchFamily="34" charset="0"/>
              </a:defRPr>
            </a:lvl3pPr>
            <a:lvl4pPr marL="1600200" indent="-22860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4pPr>
            <a:lvl5pPr marL="2057400" indent="-22860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5pPr>
            <a:lvl6pPr marL="2514600" indent="-228600" eaLnBrk="0" fontAlgn="base" hangingPunct="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6pPr>
            <a:lvl7pPr marL="2971800" indent="-228600" eaLnBrk="0" fontAlgn="base" hangingPunct="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7pPr>
            <a:lvl8pPr marL="3429000" indent="-228600" eaLnBrk="0" fontAlgn="base" hangingPunct="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8pPr>
            <a:lvl9pPr marL="3886200" indent="-228600" eaLnBrk="0" fontAlgn="base" hangingPunct="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9pPr>
          </a:lstStyle>
          <a:p>
            <a:pPr>
              <a:spcBef>
                <a:spcPct val="0"/>
              </a:spcBef>
              <a:spcAft>
                <a:spcPct val="0"/>
              </a:spcAft>
              <a:buClrTx/>
              <a:buFontTx/>
              <a:buNone/>
            </a:pPr>
            <a:r>
              <a:rPr lang="en-US" altLang="en-US" sz="2400" b="1">
                <a:solidFill>
                  <a:schemeClr val="bg1"/>
                </a:solidFill>
              </a:rPr>
              <a:t>                                      NMengaged.com</a:t>
            </a:r>
          </a:p>
        </p:txBody>
      </p:sp>
      <p:pic>
        <p:nvPicPr>
          <p:cNvPr id="3789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1000" y="251945"/>
            <a:ext cx="9132887" cy="5909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8237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Vision for New Mexico Schools</a:t>
            </a:r>
            <a:endParaRPr lang="en-US" dirty="0"/>
          </a:p>
        </p:txBody>
      </p:sp>
      <p:sp>
        <p:nvSpPr>
          <p:cNvPr id="3" name="Content Placeholder 2"/>
          <p:cNvSpPr>
            <a:spLocks noGrp="1"/>
          </p:cNvSpPr>
          <p:nvPr>
            <p:ph idx="1"/>
          </p:nvPr>
        </p:nvSpPr>
        <p:spPr/>
        <p:txBody>
          <a:bodyPr>
            <a:normAutofit/>
          </a:bodyPr>
          <a:lstStyle/>
          <a:p>
            <a:r>
              <a:rPr lang="en-US" sz="2000" dirty="0">
                <a:solidFill>
                  <a:srgbClr val="003E3B"/>
                </a:solidFill>
              </a:rPr>
              <a:t>Families understand their rights and responsibilities under federal and state laws.</a:t>
            </a:r>
          </a:p>
          <a:p>
            <a:r>
              <a:rPr lang="en-US" sz="2000" dirty="0">
                <a:solidFill>
                  <a:srgbClr val="003E3B"/>
                </a:solidFill>
              </a:rPr>
              <a:t>Families understand how the school and district operates and are provided resources to help them navigate the educational system.</a:t>
            </a:r>
          </a:p>
          <a:p>
            <a:r>
              <a:rPr lang="en-US" sz="2000" dirty="0">
                <a:solidFill>
                  <a:srgbClr val="003E3B"/>
                </a:solidFill>
              </a:rPr>
              <a:t>Families and school staff develop capacity to be effective advocates for their children and the whole student population.</a:t>
            </a:r>
          </a:p>
          <a:p>
            <a:r>
              <a:rPr lang="en-US" sz="2000" dirty="0">
                <a:solidFill>
                  <a:srgbClr val="003E3B"/>
                </a:solidFill>
              </a:rPr>
              <a:t>Policies and procedures are in place that encourage smooth transitions between and within schools.</a:t>
            </a:r>
          </a:p>
        </p:txBody>
      </p:sp>
      <p:sp>
        <p:nvSpPr>
          <p:cNvPr id="4" name="Slide Number Placeholder 3"/>
          <p:cNvSpPr>
            <a:spLocks noGrp="1"/>
          </p:cNvSpPr>
          <p:nvPr>
            <p:ph type="sldNum" sz="quarter" idx="12"/>
          </p:nvPr>
        </p:nvSpPr>
        <p:spPr/>
        <p:txBody>
          <a:bodyPr/>
          <a:lstStyle/>
          <a:p>
            <a:fld id="{7E23C62A-7EBB-418F-BB6B-B43649612FCF}" type="slidenum">
              <a:rPr lang="en-US" smtClean="0">
                <a:solidFill>
                  <a:srgbClr val="00C6BB"/>
                </a:solidFill>
              </a:rPr>
              <a:pPr/>
              <a:t>2</a:t>
            </a:fld>
            <a:endParaRPr lang="en-US">
              <a:solidFill>
                <a:srgbClr val="00C6BB"/>
              </a:solidFill>
            </a:endParaRPr>
          </a:p>
        </p:txBody>
      </p:sp>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39485" y="411214"/>
            <a:ext cx="1019062" cy="118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3869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1772" y="495315"/>
            <a:ext cx="10521603" cy="970450"/>
          </a:xfrm>
        </p:spPr>
        <p:txBody>
          <a:bodyPr/>
          <a:lstStyle/>
          <a:p>
            <a:r>
              <a:rPr lang="en-US" dirty="0" smtClean="0"/>
              <a:t>There are Two Main Goals for</a:t>
            </a:r>
            <a:br>
              <a:rPr lang="en-US" dirty="0" smtClean="0"/>
            </a:br>
            <a:r>
              <a:rPr lang="en-US" dirty="0" smtClean="0"/>
              <a:t> Speaking Up for Every Child</a:t>
            </a:r>
            <a:endParaRPr lang="en-US" dirty="0"/>
          </a:p>
        </p:txBody>
      </p:sp>
      <p:sp>
        <p:nvSpPr>
          <p:cNvPr id="3" name="Content Placeholder 2"/>
          <p:cNvSpPr>
            <a:spLocks noGrp="1"/>
          </p:cNvSpPr>
          <p:nvPr>
            <p:ph idx="1"/>
          </p:nvPr>
        </p:nvSpPr>
        <p:spPr>
          <a:xfrm>
            <a:off x="1599941" y="2126035"/>
            <a:ext cx="10032004" cy="3636510"/>
          </a:xfrm>
        </p:spPr>
        <p:txBody>
          <a:bodyPr>
            <a:normAutofit/>
          </a:bodyPr>
          <a:lstStyle/>
          <a:p>
            <a:pPr marL="457200" indent="-457200">
              <a:buFont typeface="+mj-lt"/>
              <a:buAutoNum type="arabicPeriod"/>
            </a:pPr>
            <a:r>
              <a:rPr lang="en-US" sz="2400" dirty="0" smtClean="0">
                <a:solidFill>
                  <a:srgbClr val="003E3B"/>
                </a:solidFill>
              </a:rPr>
              <a:t>Share information about student progress.</a:t>
            </a:r>
          </a:p>
          <a:p>
            <a:pPr marL="457200" indent="-457200">
              <a:buFont typeface="+mj-lt"/>
              <a:buAutoNum type="arabicPeriod"/>
            </a:pPr>
            <a:r>
              <a:rPr lang="en-US" sz="2400" dirty="0" smtClean="0">
                <a:solidFill>
                  <a:srgbClr val="003E3B"/>
                </a:solidFill>
              </a:rPr>
              <a:t>Empower families to support their own and other children’s success in school</a:t>
            </a:r>
            <a:r>
              <a:rPr lang="en-US" sz="2000" dirty="0" smtClean="0">
                <a:solidFill>
                  <a:srgbClr val="003E3B"/>
                </a:solidFill>
              </a:rPr>
              <a:t>.</a:t>
            </a:r>
            <a:endParaRPr lang="en-US" sz="2000" dirty="0">
              <a:solidFill>
                <a:srgbClr val="003E3B"/>
              </a:solidFill>
            </a:endParaRPr>
          </a:p>
        </p:txBody>
      </p:sp>
      <p:sp>
        <p:nvSpPr>
          <p:cNvPr id="4" name="Slide Number Placeholder 3"/>
          <p:cNvSpPr>
            <a:spLocks noGrp="1"/>
          </p:cNvSpPr>
          <p:nvPr>
            <p:ph type="sldNum" sz="quarter" idx="12"/>
          </p:nvPr>
        </p:nvSpPr>
        <p:spPr/>
        <p:txBody>
          <a:bodyPr/>
          <a:lstStyle/>
          <a:p>
            <a:fld id="{7E23C62A-7EBB-418F-BB6B-B43649612FCF}" type="slidenum">
              <a:rPr lang="en-US" smtClean="0">
                <a:solidFill>
                  <a:srgbClr val="00C6BB"/>
                </a:solidFill>
              </a:rPr>
              <a:pPr/>
              <a:t>3</a:t>
            </a:fld>
            <a:endParaRPr lang="en-US">
              <a:solidFill>
                <a:srgbClr val="00C6BB"/>
              </a:solidFill>
            </a:endParaRPr>
          </a:p>
        </p:txBody>
      </p:sp>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01498" y="277413"/>
            <a:ext cx="1019062" cy="118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7985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729" y="180762"/>
            <a:ext cx="10521603" cy="970450"/>
          </a:xfrm>
        </p:spPr>
        <p:txBody>
          <a:bodyPr/>
          <a:lstStyle/>
          <a:p>
            <a:r>
              <a:rPr lang="en-US" dirty="0" smtClean="0"/>
              <a:t/>
            </a:r>
            <a:br>
              <a:rPr lang="en-US" dirty="0" smtClean="0"/>
            </a:br>
            <a:r>
              <a:rPr lang="en-US" dirty="0" smtClean="0"/>
              <a:t> Speaking Up for Every Child</a:t>
            </a:r>
            <a:endParaRPr lang="en-US" dirty="0"/>
          </a:p>
        </p:txBody>
      </p:sp>
      <p:sp>
        <p:nvSpPr>
          <p:cNvPr id="3" name="Content Placeholder 2"/>
          <p:cNvSpPr>
            <a:spLocks noGrp="1"/>
          </p:cNvSpPr>
          <p:nvPr>
            <p:ph idx="1"/>
          </p:nvPr>
        </p:nvSpPr>
        <p:spPr>
          <a:xfrm>
            <a:off x="934257" y="2279378"/>
            <a:ext cx="10032004" cy="3636510"/>
          </a:xfrm>
        </p:spPr>
        <p:txBody>
          <a:bodyPr>
            <a:normAutofit/>
          </a:bodyPr>
          <a:lstStyle/>
          <a:p>
            <a:r>
              <a:rPr lang="en-US" sz="2400" dirty="0">
                <a:solidFill>
                  <a:schemeClr val="bg1"/>
                </a:solidFill>
              </a:rPr>
              <a:t>School staff and parent groups can make a critical contribution to student success by ensuring that all students have an advocate, whether it’s a family member, teacher, or community volunteer. </a:t>
            </a:r>
            <a:endParaRPr lang="en-US" sz="2400" dirty="0" smtClean="0">
              <a:solidFill>
                <a:schemeClr val="bg1"/>
              </a:solidFill>
            </a:endParaRPr>
          </a:p>
          <a:p>
            <a:r>
              <a:rPr lang="en-US" sz="2400" dirty="0" smtClean="0">
                <a:solidFill>
                  <a:schemeClr val="bg1"/>
                </a:solidFill>
              </a:rPr>
              <a:t>They </a:t>
            </a:r>
            <a:r>
              <a:rPr lang="en-US" sz="2400" dirty="0">
                <a:solidFill>
                  <a:schemeClr val="bg1"/>
                </a:solidFill>
              </a:rPr>
              <a:t>also can contribute to student achievement by offering opportunities for families to participate in Parent Advisory Teams while learning and practicing skills necessary to speak up for children and youth.</a:t>
            </a:r>
          </a:p>
        </p:txBody>
      </p:sp>
      <p:sp>
        <p:nvSpPr>
          <p:cNvPr id="4" name="Slide Number Placeholder 3"/>
          <p:cNvSpPr>
            <a:spLocks noGrp="1"/>
          </p:cNvSpPr>
          <p:nvPr>
            <p:ph type="sldNum" sz="quarter" idx="12"/>
          </p:nvPr>
        </p:nvSpPr>
        <p:spPr/>
        <p:txBody>
          <a:bodyPr/>
          <a:lstStyle/>
          <a:p>
            <a:fld id="{7E23C62A-7EBB-418F-BB6B-B43649612FCF}" type="slidenum">
              <a:rPr lang="en-US" smtClean="0">
                <a:solidFill>
                  <a:srgbClr val="00C6BB"/>
                </a:solidFill>
              </a:rPr>
              <a:pPr/>
              <a:t>4</a:t>
            </a:fld>
            <a:endParaRPr lang="en-US">
              <a:solidFill>
                <a:srgbClr val="00C6BB"/>
              </a:solidFill>
            </a:endParaRPr>
          </a:p>
        </p:txBody>
      </p:sp>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01498" y="277413"/>
            <a:ext cx="1019062" cy="118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5629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371" y="254683"/>
            <a:ext cx="10784742" cy="970450"/>
          </a:xfrm>
        </p:spPr>
        <p:txBody>
          <a:bodyPr/>
          <a:lstStyle/>
          <a:p>
            <a:r>
              <a:rPr lang="en-US" dirty="0" smtClean="0"/>
              <a:t>Share Information About Student Progress</a:t>
            </a:r>
            <a:endParaRPr lang="en-US" dirty="0"/>
          </a:p>
        </p:txBody>
      </p:sp>
      <p:sp>
        <p:nvSpPr>
          <p:cNvPr id="3" name="Content Placeholder 2"/>
          <p:cNvSpPr>
            <a:spLocks noGrp="1"/>
          </p:cNvSpPr>
          <p:nvPr>
            <p:ph idx="1"/>
          </p:nvPr>
        </p:nvSpPr>
        <p:spPr>
          <a:xfrm>
            <a:off x="1038518" y="2915306"/>
            <a:ext cx="10032004" cy="3636510"/>
          </a:xfrm>
        </p:spPr>
        <p:txBody>
          <a:bodyPr>
            <a:noAutofit/>
          </a:bodyPr>
          <a:lstStyle/>
          <a:p>
            <a:pPr marL="0" indent="0">
              <a:buNone/>
            </a:pPr>
            <a:r>
              <a:rPr lang="en-US" sz="2400" dirty="0">
                <a:solidFill>
                  <a:srgbClr val="003E3B"/>
                </a:solidFill>
              </a:rPr>
              <a:t>Parents must know how the local school and district operate and how to raise questions or concerns about school and district programs, policies, and activities. They also must understand their rights and responsibilities under federal and state law and local ordinances and policies. Key questions include:</a:t>
            </a:r>
          </a:p>
          <a:p>
            <a:r>
              <a:rPr lang="en-US" sz="2400" dirty="0">
                <a:solidFill>
                  <a:srgbClr val="003E3B"/>
                </a:solidFill>
              </a:rPr>
              <a:t>Do parents know what school staffs do and who to contact for information?</a:t>
            </a:r>
          </a:p>
          <a:p>
            <a:r>
              <a:rPr lang="en-US" sz="2400" dirty="0">
                <a:solidFill>
                  <a:srgbClr val="003E3B"/>
                </a:solidFill>
              </a:rPr>
              <a:t>Do parents know the legal rights of students?</a:t>
            </a:r>
          </a:p>
          <a:p>
            <a:r>
              <a:rPr lang="en-US" sz="2400" dirty="0">
                <a:solidFill>
                  <a:srgbClr val="003E3B"/>
                </a:solidFill>
              </a:rPr>
              <a:t>Do parents know how to get a problem resolved?</a:t>
            </a:r>
          </a:p>
          <a:p>
            <a:pPr marL="0" indent="0">
              <a:buNone/>
            </a:pPr>
            <a:endParaRPr lang="en-US" sz="2000" dirty="0">
              <a:solidFill>
                <a:srgbClr val="003E3B"/>
              </a:solidFill>
            </a:endParaRPr>
          </a:p>
        </p:txBody>
      </p:sp>
      <p:sp>
        <p:nvSpPr>
          <p:cNvPr id="4" name="Slide Number Placeholder 3"/>
          <p:cNvSpPr>
            <a:spLocks noGrp="1"/>
          </p:cNvSpPr>
          <p:nvPr>
            <p:ph type="sldNum" sz="quarter" idx="12"/>
          </p:nvPr>
        </p:nvSpPr>
        <p:spPr/>
        <p:txBody>
          <a:bodyPr/>
          <a:lstStyle/>
          <a:p>
            <a:fld id="{7E23C62A-7EBB-418F-BB6B-B43649612FCF}" type="slidenum">
              <a:rPr lang="en-US" smtClean="0">
                <a:solidFill>
                  <a:srgbClr val="00C6BB"/>
                </a:solidFill>
              </a:rPr>
              <a:pPr/>
              <a:t>5</a:t>
            </a:fld>
            <a:endParaRPr lang="en-US">
              <a:solidFill>
                <a:srgbClr val="00C6BB"/>
              </a:solidFill>
            </a:endParaRPr>
          </a:p>
        </p:txBody>
      </p:sp>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15384" y="254683"/>
            <a:ext cx="1019062" cy="118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38518" y="2137429"/>
            <a:ext cx="4086375" cy="461665"/>
          </a:xfrm>
          <a:prstGeom prst="rect">
            <a:avLst/>
          </a:prstGeom>
        </p:spPr>
        <p:txBody>
          <a:bodyPr wrap="none">
            <a:spAutoFit/>
          </a:bodyPr>
          <a:lstStyle/>
          <a:p>
            <a:r>
              <a:rPr lang="en-US" sz="2400" b="1" dirty="0">
                <a:solidFill>
                  <a:srgbClr val="003E3B"/>
                </a:solidFill>
              </a:rPr>
              <a:t>Key Questions to Consider</a:t>
            </a:r>
          </a:p>
        </p:txBody>
      </p:sp>
    </p:spTree>
    <p:extLst>
      <p:ext uri="{BB962C8B-B14F-4D97-AF65-F5344CB8AC3E}">
        <p14:creationId xmlns:p14="http://schemas.microsoft.com/office/powerpoint/2010/main" val="658142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441" y="447187"/>
            <a:ext cx="10032004" cy="970450"/>
          </a:xfrm>
        </p:spPr>
        <p:txBody>
          <a:bodyPr/>
          <a:lstStyle/>
          <a:p>
            <a:r>
              <a:rPr lang="en-US" dirty="0"/>
              <a:t>Empower families to support their own and other children’s success in </a:t>
            </a:r>
            <a:r>
              <a:rPr lang="en-US" dirty="0" smtClean="0"/>
              <a:t>school</a:t>
            </a:r>
            <a:endParaRPr lang="en-US" dirty="0"/>
          </a:p>
        </p:txBody>
      </p:sp>
      <p:sp>
        <p:nvSpPr>
          <p:cNvPr id="3" name="Content Placeholder 2"/>
          <p:cNvSpPr>
            <a:spLocks noGrp="1"/>
          </p:cNvSpPr>
          <p:nvPr>
            <p:ph idx="1"/>
          </p:nvPr>
        </p:nvSpPr>
        <p:spPr>
          <a:xfrm>
            <a:off x="1038518" y="2522265"/>
            <a:ext cx="10032004" cy="3636510"/>
          </a:xfrm>
        </p:spPr>
        <p:txBody>
          <a:bodyPr>
            <a:noAutofit/>
          </a:bodyPr>
          <a:lstStyle/>
          <a:p>
            <a:pPr marL="0" indent="0">
              <a:buNone/>
            </a:pPr>
            <a:r>
              <a:rPr lang="en-US" sz="2400" dirty="0">
                <a:solidFill>
                  <a:srgbClr val="003E3B"/>
                </a:solidFill>
              </a:rPr>
              <a:t>Parents must be prepared to monitor students’ progress and guide them toward their goals so students graduate from high school ready for postsecondary education and a career. Key questions include:</a:t>
            </a:r>
          </a:p>
          <a:p>
            <a:r>
              <a:rPr lang="en-US" sz="2400" dirty="0">
                <a:solidFill>
                  <a:srgbClr val="003E3B"/>
                </a:solidFill>
              </a:rPr>
              <a:t>Are parents offered opportunities to learn how to make the best choices for their children’s education?</a:t>
            </a:r>
          </a:p>
          <a:p>
            <a:r>
              <a:rPr lang="en-US" sz="2400" dirty="0">
                <a:solidFill>
                  <a:srgbClr val="003E3B"/>
                </a:solidFill>
              </a:rPr>
              <a:t>How often do counselors and advisers meet with each </a:t>
            </a:r>
            <a:r>
              <a:rPr lang="en-US" sz="2400" dirty="0" smtClean="0">
                <a:solidFill>
                  <a:srgbClr val="003E3B"/>
                </a:solidFill>
              </a:rPr>
              <a:t>student?</a:t>
            </a:r>
            <a:endParaRPr lang="en-US" sz="2400" dirty="0">
              <a:solidFill>
                <a:srgbClr val="003E3B"/>
              </a:solidFill>
            </a:endParaRPr>
          </a:p>
        </p:txBody>
      </p:sp>
      <p:sp>
        <p:nvSpPr>
          <p:cNvPr id="4" name="Slide Number Placeholder 3"/>
          <p:cNvSpPr>
            <a:spLocks noGrp="1"/>
          </p:cNvSpPr>
          <p:nvPr>
            <p:ph type="sldNum" sz="quarter" idx="12"/>
          </p:nvPr>
        </p:nvSpPr>
        <p:spPr/>
        <p:txBody>
          <a:bodyPr/>
          <a:lstStyle/>
          <a:p>
            <a:fld id="{7E23C62A-7EBB-418F-BB6B-B43649612FCF}" type="slidenum">
              <a:rPr lang="en-US" smtClean="0">
                <a:solidFill>
                  <a:srgbClr val="00C6BB"/>
                </a:solidFill>
              </a:rPr>
              <a:pPr/>
              <a:t>6</a:t>
            </a:fld>
            <a:endParaRPr lang="en-US">
              <a:solidFill>
                <a:srgbClr val="00C6BB"/>
              </a:solidFill>
            </a:endParaRPr>
          </a:p>
        </p:txBody>
      </p:sp>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24568" y="229285"/>
            <a:ext cx="1019062" cy="118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79997" y="2291433"/>
            <a:ext cx="4086375" cy="461665"/>
          </a:xfrm>
          <a:prstGeom prst="rect">
            <a:avLst/>
          </a:prstGeom>
        </p:spPr>
        <p:txBody>
          <a:bodyPr wrap="none">
            <a:spAutoFit/>
          </a:bodyPr>
          <a:lstStyle/>
          <a:p>
            <a:r>
              <a:rPr lang="en-US" sz="2400" b="1" dirty="0">
                <a:solidFill>
                  <a:srgbClr val="003E3B"/>
                </a:solidFill>
              </a:rPr>
              <a:t>Key Questions to Consider</a:t>
            </a:r>
          </a:p>
        </p:txBody>
      </p:sp>
    </p:spTree>
    <p:extLst>
      <p:ext uri="{BB962C8B-B14F-4D97-AF65-F5344CB8AC3E}">
        <p14:creationId xmlns:p14="http://schemas.microsoft.com/office/powerpoint/2010/main" val="2274405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23C62A-7EBB-418F-BB6B-B43649612FCF}" type="slidenum">
              <a:rPr lang="en-US" smtClean="0">
                <a:solidFill>
                  <a:srgbClr val="00C6BB"/>
                </a:solidFill>
              </a:rPr>
              <a:pPr/>
              <a:t>7</a:t>
            </a:fld>
            <a:endParaRPr lang="en-US">
              <a:solidFill>
                <a:srgbClr val="00C6BB"/>
              </a:solidFill>
            </a:endParaRPr>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31730" t="19943" r="21749" b="11301"/>
          <a:stretch/>
        </p:blipFill>
        <p:spPr bwMode="auto">
          <a:xfrm>
            <a:off x="242724" y="301439"/>
            <a:ext cx="6383047" cy="5990503"/>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7119487" y="510138"/>
            <a:ext cx="4042611" cy="4770537"/>
          </a:xfrm>
          <a:prstGeom prst="rect">
            <a:avLst/>
          </a:prstGeom>
          <a:noFill/>
        </p:spPr>
        <p:txBody>
          <a:bodyPr wrap="square" rtlCol="0">
            <a:spAutoFit/>
          </a:bodyPr>
          <a:lstStyle/>
          <a:p>
            <a:r>
              <a:rPr lang="en-US" b="1" dirty="0">
                <a:solidFill>
                  <a:schemeClr val="bg1"/>
                </a:solidFill>
              </a:rPr>
              <a:t>RESOURCES TO SUPPORT THE FRAMEWORK FOR FAMILY-SCHOOL PARTNERSHIPS IN NEW </a:t>
            </a:r>
            <a:r>
              <a:rPr lang="en-US" b="1" dirty="0" smtClean="0">
                <a:solidFill>
                  <a:schemeClr val="bg1"/>
                </a:solidFill>
              </a:rPr>
              <a:t>MEXICO</a:t>
            </a:r>
          </a:p>
          <a:p>
            <a:endParaRPr lang="en-US" sz="800" b="1" dirty="0">
              <a:solidFill>
                <a:schemeClr val="bg1"/>
              </a:solidFill>
            </a:endParaRPr>
          </a:p>
          <a:p>
            <a:endParaRPr lang="en-US" dirty="0" smtClean="0">
              <a:solidFill>
                <a:schemeClr val="bg1"/>
              </a:solidFill>
            </a:endParaRPr>
          </a:p>
          <a:p>
            <a:r>
              <a:rPr lang="en-US" dirty="0" smtClean="0">
                <a:solidFill>
                  <a:schemeClr val="bg1"/>
                </a:solidFill>
              </a:rPr>
              <a:t>Use </a:t>
            </a:r>
            <a:r>
              <a:rPr lang="en-US" dirty="0">
                <a:solidFill>
                  <a:schemeClr val="bg1"/>
                </a:solidFill>
              </a:rPr>
              <a:t>these tools to support your work. They are categorized by general resources and each of the six focus areas. They are designed for the following</a:t>
            </a:r>
            <a:r>
              <a:rPr lang="en-US" dirty="0" smtClean="0">
                <a:solidFill>
                  <a:schemeClr val="bg1"/>
                </a:solidFill>
              </a:rPr>
              <a:t>:</a:t>
            </a:r>
          </a:p>
          <a:p>
            <a:endParaRPr lang="en-US" sz="800" dirty="0">
              <a:solidFill>
                <a:schemeClr val="bg1"/>
              </a:solidFill>
            </a:endParaRPr>
          </a:p>
          <a:p>
            <a:pPr marL="285750" indent="-285750">
              <a:buFont typeface="Wingdings" panose="05000000000000000000" pitchFamily="2" charset="2"/>
              <a:buChar char="§"/>
            </a:pPr>
            <a:r>
              <a:rPr lang="en-US" dirty="0">
                <a:solidFill>
                  <a:schemeClr val="bg1"/>
                </a:solidFill>
              </a:rPr>
              <a:t>Reflection on practice</a:t>
            </a:r>
          </a:p>
          <a:p>
            <a:pPr marL="285750" indent="-285750">
              <a:buFont typeface="Wingdings" panose="05000000000000000000" pitchFamily="2" charset="2"/>
              <a:buChar char="§"/>
            </a:pPr>
            <a:r>
              <a:rPr lang="en-US" dirty="0">
                <a:solidFill>
                  <a:schemeClr val="bg1"/>
                </a:solidFill>
              </a:rPr>
              <a:t>Inclusion in school websites and newsletters</a:t>
            </a:r>
          </a:p>
          <a:p>
            <a:pPr marL="285750" indent="-285750">
              <a:buFont typeface="Wingdings" panose="05000000000000000000" pitchFamily="2" charset="2"/>
              <a:buChar char="§"/>
            </a:pPr>
            <a:r>
              <a:rPr lang="en-US" dirty="0">
                <a:solidFill>
                  <a:schemeClr val="bg1"/>
                </a:solidFill>
              </a:rPr>
              <a:t>Use with families and students</a:t>
            </a:r>
          </a:p>
          <a:p>
            <a:pPr marL="285750" indent="-285750">
              <a:buFont typeface="Wingdings" panose="05000000000000000000" pitchFamily="2" charset="2"/>
              <a:buChar char="§"/>
            </a:pPr>
            <a:r>
              <a:rPr lang="en-US" dirty="0">
                <a:solidFill>
                  <a:schemeClr val="bg1"/>
                </a:solidFill>
              </a:rPr>
              <a:t>Professional development</a:t>
            </a:r>
          </a:p>
          <a:p>
            <a:pPr marL="285750" indent="-285750">
              <a:buFont typeface="Wingdings" panose="05000000000000000000" pitchFamily="2" charset="2"/>
              <a:buChar char="§"/>
            </a:pPr>
            <a:r>
              <a:rPr lang="en-US" dirty="0">
                <a:solidFill>
                  <a:schemeClr val="bg1"/>
                </a:solidFill>
              </a:rPr>
              <a:t>Planning and implementing an action plan</a:t>
            </a:r>
          </a:p>
        </p:txBody>
      </p:sp>
      <p:sp>
        <p:nvSpPr>
          <p:cNvPr id="7" name="TextBox 6"/>
          <p:cNvSpPr txBox="1"/>
          <p:nvPr/>
        </p:nvSpPr>
        <p:spPr>
          <a:xfrm>
            <a:off x="1502178" y="407085"/>
            <a:ext cx="4982729" cy="646331"/>
          </a:xfrm>
          <a:prstGeom prst="rect">
            <a:avLst/>
          </a:prstGeom>
          <a:noFill/>
        </p:spPr>
        <p:txBody>
          <a:bodyPr wrap="square" rtlCol="0">
            <a:spAutoFit/>
          </a:bodyPr>
          <a:lstStyle/>
          <a:p>
            <a:r>
              <a:rPr lang="en-US" b="1" dirty="0">
                <a:solidFill>
                  <a:schemeClr val="bg1"/>
                </a:solidFill>
                <a:hlinkClick r:id="rId3"/>
              </a:rPr>
              <a:t>Resources Toolkit </a:t>
            </a:r>
            <a:r>
              <a:rPr lang="en-US" dirty="0">
                <a:solidFill>
                  <a:schemeClr val="bg1"/>
                </a:solidFill>
              </a:rPr>
              <a:t>http://nmengaged.com/resources-toolkit/</a:t>
            </a:r>
          </a:p>
        </p:txBody>
      </p:sp>
    </p:spTree>
    <p:extLst>
      <p:ext uri="{BB962C8B-B14F-4D97-AF65-F5344CB8AC3E}">
        <p14:creationId xmlns:p14="http://schemas.microsoft.com/office/powerpoint/2010/main" val="1003698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376" y="331685"/>
            <a:ext cx="10032004" cy="970450"/>
          </a:xfrm>
        </p:spPr>
        <p:txBody>
          <a:bodyPr/>
          <a:lstStyle/>
          <a:p>
            <a:pPr marL="173038" indent="-173038"/>
            <a:r>
              <a:rPr lang="en-US" dirty="0" smtClean="0"/>
              <a:t>Speaking Up For Every Child </a:t>
            </a:r>
            <a:endParaRPr lang="en-US" dirty="0"/>
          </a:p>
        </p:txBody>
      </p:sp>
      <p:sp>
        <p:nvSpPr>
          <p:cNvPr id="4" name="Slide Number Placeholder 3"/>
          <p:cNvSpPr>
            <a:spLocks noGrp="1"/>
          </p:cNvSpPr>
          <p:nvPr>
            <p:ph type="sldNum" sz="quarter" idx="12"/>
          </p:nvPr>
        </p:nvSpPr>
        <p:spPr/>
        <p:txBody>
          <a:bodyPr/>
          <a:lstStyle/>
          <a:p>
            <a:fld id="{7E23C62A-7EBB-418F-BB6B-B43649612FCF}" type="slidenum">
              <a:rPr lang="en-US" smtClean="0">
                <a:solidFill>
                  <a:srgbClr val="00C6BB"/>
                </a:solidFill>
              </a:rPr>
              <a:pPr/>
              <a:t>8</a:t>
            </a:fld>
            <a:endParaRPr lang="en-US">
              <a:solidFill>
                <a:srgbClr val="00C6BB"/>
              </a:solidFill>
            </a:endParaRPr>
          </a:p>
        </p:txBody>
      </p:sp>
      <p:sp>
        <p:nvSpPr>
          <p:cNvPr id="5" name="Rectangle 2"/>
          <p:cNvSpPr>
            <a:spLocks noChangeArrowheads="1"/>
          </p:cNvSpPr>
          <p:nvPr/>
        </p:nvSpPr>
        <p:spPr bwMode="auto">
          <a:xfrm>
            <a:off x="240632" y="1210300"/>
            <a:ext cx="11226657" cy="5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n-US" altLang="en-US" sz="1800" b="0" i="0" u="none" strike="noStrike" cap="none" normalizeH="0" baseline="0" dirty="0" smtClean="0">
                <a:ln>
                  <a:noFill/>
                </a:ln>
                <a:solidFill>
                  <a:schemeClr val="bg1"/>
                </a:solidFill>
                <a:effectLst/>
                <a:latin typeface="Arial" panose="020B0604020202020204" pitchFamily="34" charset="0"/>
              </a:rPr>
              <a:t> </a:t>
            </a:r>
          </a:p>
          <a:p>
            <a:endParaRPr lang="en-US" dirty="0">
              <a:solidFill>
                <a:schemeClr val="bg1"/>
              </a:solidFill>
              <a:latin typeface="Arial" panose="020B0604020202020204" pitchFamily="34" charset="0"/>
            </a:endParaRPr>
          </a:p>
          <a:p>
            <a:endParaRPr lang="en-US" b="1" dirty="0" smtClean="0">
              <a:solidFill>
                <a:schemeClr val="bg1"/>
              </a:solidFill>
            </a:endParaRPr>
          </a:p>
          <a:p>
            <a:endParaRPr lang="en-US" b="1" dirty="0">
              <a:solidFill>
                <a:schemeClr val="bg1"/>
              </a:solidFill>
            </a:endParaRPr>
          </a:p>
          <a:p>
            <a:r>
              <a:rPr lang="en-US" b="1" dirty="0" smtClean="0">
                <a:solidFill>
                  <a:schemeClr val="bg1"/>
                </a:solidFill>
              </a:rPr>
              <a:t>                   School Level </a:t>
            </a:r>
            <a:r>
              <a:rPr lang="en-US" b="1" dirty="0">
                <a:solidFill>
                  <a:schemeClr val="bg1"/>
                </a:solidFill>
              </a:rPr>
              <a:t>Reflection </a:t>
            </a:r>
            <a:r>
              <a:rPr lang="en-US" b="1" dirty="0" smtClean="0">
                <a:solidFill>
                  <a:schemeClr val="bg1"/>
                </a:solidFill>
              </a:rPr>
              <a:t>Rubric for Speaking Up for Every Child </a:t>
            </a:r>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a:p>
            <a:r>
              <a:rPr lang="en-US" sz="2000" dirty="0" smtClean="0">
                <a:solidFill>
                  <a:schemeClr val="bg1"/>
                </a:solidFill>
              </a:rPr>
              <a:t>Refer </a:t>
            </a:r>
            <a:r>
              <a:rPr lang="en-US" sz="2000" dirty="0">
                <a:solidFill>
                  <a:schemeClr val="bg1"/>
                </a:solidFill>
              </a:rPr>
              <a:t>to the School-Level Reflection Rubrics for the areas that you have identified as priorities. These will be helpful in examining what good practices look like and developing ideas for partnership practices and activities as you develop an Action Plan</a:t>
            </a:r>
            <a:r>
              <a:rPr lang="en-US" sz="2000" dirty="0" smtClean="0">
                <a:solidFill>
                  <a:schemeClr val="bg1"/>
                </a:solidFill>
              </a:rPr>
              <a:t>.</a:t>
            </a:r>
          </a:p>
          <a:p>
            <a:r>
              <a:rPr lang="en-US" sz="1050" dirty="0">
                <a:solidFill>
                  <a:schemeClr val="bg1"/>
                </a:solidFill>
              </a:rPr>
              <a:t> </a:t>
            </a:r>
            <a:r>
              <a:rPr lang="en-US" sz="1050" dirty="0" smtClean="0">
                <a:solidFill>
                  <a:schemeClr val="bg1"/>
                </a:solidFill>
              </a:rPr>
              <a:t>          </a:t>
            </a:r>
            <a:r>
              <a:rPr lang="en-US" sz="2000" dirty="0">
                <a:solidFill>
                  <a:schemeClr val="bg1"/>
                </a:solidFill>
              </a:rPr>
              <a:t/>
            </a:r>
            <a:br>
              <a:rPr lang="en-US" sz="2000" dirty="0">
                <a:solidFill>
                  <a:schemeClr val="bg1"/>
                </a:solidFill>
              </a:rPr>
            </a:br>
            <a:r>
              <a:rPr lang="en-US" sz="2000" dirty="0" smtClean="0">
                <a:solidFill>
                  <a:schemeClr val="bg1"/>
                </a:solidFill>
              </a:rPr>
              <a:t>The </a:t>
            </a:r>
            <a:r>
              <a:rPr lang="en-US" sz="2000" dirty="0">
                <a:solidFill>
                  <a:schemeClr val="bg1"/>
                </a:solidFill>
              </a:rPr>
              <a:t>School-Level Reflection Rubrics can also be used to monitor progress in reaching goals, designing professional development for school staff, and conducting a school walk-through.</a:t>
            </a:r>
          </a:p>
          <a:p>
            <a:r>
              <a:rPr lang="en-US" sz="1050" dirty="0">
                <a:solidFill>
                  <a:schemeClr val="bg1"/>
                </a:solidFill>
              </a:rPr>
              <a:t> </a:t>
            </a:r>
            <a:r>
              <a:rPr lang="en-US" sz="1050" dirty="0" smtClean="0">
                <a:solidFill>
                  <a:schemeClr val="bg1"/>
                </a:solidFill>
              </a:rPr>
              <a:t>            </a:t>
            </a:r>
            <a:endParaRPr lang="en-US" sz="1050" dirty="0">
              <a:solidFill>
                <a:schemeClr val="bg1"/>
              </a:solidFill>
            </a:endParaRPr>
          </a:p>
          <a:p>
            <a:r>
              <a:rPr lang="en-US" sz="2000" dirty="0">
                <a:solidFill>
                  <a:schemeClr val="bg1"/>
                </a:solidFill>
              </a:rPr>
              <a:t>The levels of practice build on each other, assuming that practices in the emerging and professing levels will continue at the next level.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bg1"/>
              </a:solidFill>
              <a:effectLst/>
              <a:latin typeface="Arial" panose="020B0604020202020204" pitchFamily="34" charset="0"/>
            </a:endParaRPr>
          </a:p>
        </p:txBody>
      </p:sp>
      <p:pic>
        <p:nvPicPr>
          <p:cNvPr id="7" name="Picture 6"/>
          <p:cNvPicPr/>
          <p:nvPr/>
        </p:nvPicPr>
        <p:blipFill rotWithShape="1">
          <a:blip r:embed="rId2" cstate="print">
            <a:extLst>
              <a:ext uri="{28A0092B-C50C-407E-A947-70E740481C1C}">
                <a14:useLocalDpi xmlns:a14="http://schemas.microsoft.com/office/drawing/2010/main" val="0"/>
              </a:ext>
            </a:extLst>
          </a:blip>
          <a:srcRect l="31730" t="19944" r="17094" b="55935"/>
          <a:stretch/>
        </p:blipFill>
        <p:spPr bwMode="auto">
          <a:xfrm>
            <a:off x="3198728" y="2802561"/>
            <a:ext cx="3041650" cy="806450"/>
          </a:xfrm>
          <a:prstGeom prst="rect">
            <a:avLst/>
          </a:prstGeom>
          <a:ln>
            <a:noFill/>
          </a:ln>
          <a:extLst>
            <a:ext uri="{53640926-AAD7-44D8-BBD7-CCE9431645EC}">
              <a14:shadowObscured xmlns:a14="http://schemas.microsoft.com/office/drawing/2010/main"/>
            </a:ext>
          </a:extLst>
        </p:spPr>
      </p:pic>
      <p:pic>
        <p:nvPicPr>
          <p:cNvPr id="1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97415" y="294740"/>
            <a:ext cx="1004185" cy="117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4037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9D075EE4-B974-4F3B-9D2D-64A320B8D7FE}" type="slidenum">
              <a:rPr lang="en-US" altLang="en-US">
                <a:solidFill>
                  <a:srgbClr val="00C6BB"/>
                </a:solidFill>
              </a:rPr>
              <a:pPr fontAlgn="base">
                <a:spcBef>
                  <a:spcPct val="0"/>
                </a:spcBef>
                <a:spcAft>
                  <a:spcPct val="0"/>
                </a:spcAft>
              </a:pPr>
              <a:t>9</a:t>
            </a:fld>
            <a:endParaRPr lang="en-US" altLang="en-US">
              <a:solidFill>
                <a:srgbClr val="00C6BB"/>
              </a:solidFill>
            </a:endParaRPr>
          </a:p>
        </p:txBody>
      </p:sp>
      <p:pic>
        <p:nvPicPr>
          <p:cNvPr id="2457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3293" y="1091202"/>
            <a:ext cx="10116152" cy="576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914400" y="317634"/>
            <a:ext cx="9846644" cy="461665"/>
          </a:xfrm>
          <a:prstGeom prst="rect">
            <a:avLst/>
          </a:prstGeom>
          <a:noFill/>
        </p:spPr>
        <p:txBody>
          <a:bodyPr wrap="square" rtlCol="0">
            <a:spAutoFit/>
          </a:bodyPr>
          <a:lstStyle/>
          <a:p>
            <a:r>
              <a:rPr lang="en-US" sz="2400" b="1" i="1" dirty="0" smtClean="0">
                <a:solidFill>
                  <a:schemeClr val="bg1"/>
                </a:solidFill>
              </a:rPr>
              <a:t>How does this Framework Focus Area fit into your Action Plan? </a:t>
            </a:r>
            <a:endParaRPr lang="en-US" sz="2400" b="1" i="1" dirty="0">
              <a:solidFill>
                <a:schemeClr val="bg1"/>
              </a:solidFill>
            </a:endParaRPr>
          </a:p>
        </p:txBody>
      </p:sp>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97415" y="298036"/>
            <a:ext cx="1004185" cy="117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41001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474</Words>
  <Application>Microsoft Office PowerPoint</Application>
  <PresentationFormat>Widescreen</PresentationFormat>
  <Paragraphs>61</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Century Gothic</vt:lpstr>
      <vt:lpstr>Trebuchet MS</vt:lpstr>
      <vt:lpstr>Wingdings</vt:lpstr>
      <vt:lpstr>Wingdings 2</vt:lpstr>
      <vt:lpstr>Quotable</vt:lpstr>
      <vt:lpstr>Speaking Up for Every Child</vt:lpstr>
      <vt:lpstr>A Vision for New Mexico Schools</vt:lpstr>
      <vt:lpstr>There are Two Main Goals for  Speaking Up for Every Child</vt:lpstr>
      <vt:lpstr>  Speaking Up for Every Child</vt:lpstr>
      <vt:lpstr>Share Information About Student Progress</vt:lpstr>
      <vt:lpstr>Empower families to support their own and other children’s success in school</vt:lpstr>
      <vt:lpstr>PowerPoint Presentation</vt:lpstr>
      <vt:lpstr>Speaking Up For Every Child </vt:lpstr>
      <vt:lpstr>PowerPoint Presentation</vt:lpstr>
      <vt:lpstr>PowerPoint Presentation</vt:lpstr>
    </vt:vector>
  </TitlesOfParts>
  <Company>UNM 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Welcoming All Families</dc:title>
  <dc:creator>Rachel Mitchell</dc:creator>
  <cp:lastModifiedBy>Cyndee Gustke</cp:lastModifiedBy>
  <cp:revision>15</cp:revision>
  <dcterms:created xsi:type="dcterms:W3CDTF">2017-05-29T07:36:37Z</dcterms:created>
  <dcterms:modified xsi:type="dcterms:W3CDTF">2017-06-14T02:57:50Z</dcterms:modified>
</cp:coreProperties>
</file>